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C1B449-4BE7-4184-A6E4-FC633F470948}" type="datetimeFigureOut">
              <a:rPr lang="it-IT" smtClean="0"/>
              <a:t>14/10/2018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8E8B0C-A2FD-485C-A4F7-67DCBE7420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9010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8E0797-048A-4B44-8753-00B2173E8802}" type="slidenum">
              <a:rPr lang="it-IT" altLang="it-IT"/>
              <a:pPr>
                <a:spcBef>
                  <a:spcPct val="0"/>
                </a:spcBef>
              </a:pPr>
              <a:t>1</a:t>
            </a:fld>
            <a:endParaRPr lang="it-IT" altLang="it-IT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184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D4AA-11D4-4CF8-9CD7-C8E54E51E8B3}" type="datetimeFigureOut">
              <a:rPr lang="it-IT" smtClean="0"/>
              <a:t>14/10/2018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10B4-103A-4701-8CD9-9FF834ED47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6582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D4AA-11D4-4CF8-9CD7-C8E54E51E8B3}" type="datetimeFigureOut">
              <a:rPr lang="it-IT" smtClean="0"/>
              <a:t>14/10/2018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10B4-103A-4701-8CD9-9FF834ED47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4975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D4AA-11D4-4CF8-9CD7-C8E54E51E8B3}" type="datetimeFigureOut">
              <a:rPr lang="it-IT" smtClean="0"/>
              <a:t>14/10/2018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10B4-103A-4701-8CD9-9FF834ED47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9638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D4AA-11D4-4CF8-9CD7-C8E54E51E8B3}" type="datetimeFigureOut">
              <a:rPr lang="it-IT" smtClean="0"/>
              <a:t>14/10/2018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10B4-103A-4701-8CD9-9FF834ED47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5630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D4AA-11D4-4CF8-9CD7-C8E54E51E8B3}" type="datetimeFigureOut">
              <a:rPr lang="it-IT" smtClean="0"/>
              <a:t>14/10/2018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10B4-103A-4701-8CD9-9FF834ED47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0487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D4AA-11D4-4CF8-9CD7-C8E54E51E8B3}" type="datetimeFigureOut">
              <a:rPr lang="it-IT" smtClean="0"/>
              <a:t>14/10/2018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10B4-103A-4701-8CD9-9FF834ED47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7408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D4AA-11D4-4CF8-9CD7-C8E54E51E8B3}" type="datetimeFigureOut">
              <a:rPr lang="it-IT" smtClean="0"/>
              <a:t>14/10/2018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10B4-103A-4701-8CD9-9FF834ED47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2391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D4AA-11D4-4CF8-9CD7-C8E54E51E8B3}" type="datetimeFigureOut">
              <a:rPr lang="it-IT" smtClean="0"/>
              <a:t>14/10/2018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10B4-103A-4701-8CD9-9FF834ED47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0683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D4AA-11D4-4CF8-9CD7-C8E54E51E8B3}" type="datetimeFigureOut">
              <a:rPr lang="it-IT" smtClean="0"/>
              <a:t>14/10/2018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10B4-103A-4701-8CD9-9FF834ED47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1479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D4AA-11D4-4CF8-9CD7-C8E54E51E8B3}" type="datetimeFigureOut">
              <a:rPr lang="it-IT" smtClean="0"/>
              <a:t>14/10/2018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10B4-103A-4701-8CD9-9FF834ED47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1163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D4AA-11D4-4CF8-9CD7-C8E54E51E8B3}" type="datetimeFigureOut">
              <a:rPr lang="it-IT" smtClean="0"/>
              <a:t>14/10/2018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F10B4-103A-4701-8CD9-9FF834ED47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49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4D4AA-11D4-4CF8-9CD7-C8E54E51E8B3}" type="datetimeFigureOut">
              <a:rPr lang="it-IT" smtClean="0"/>
              <a:t>14/10/2018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F10B4-103A-4701-8CD9-9FF834ED47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9324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talex.com/documents/news/2013/03/13/delle-societa-disposizioni-general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file:///d:\documenti\MySite\robertobin.it\SLIDE%20CORSI\specialita.ppt" TargetMode="External"/><Relationship Id="rId4" Type="http://schemas.openxmlformats.org/officeDocument/2006/relationships/hyperlink" Target="http://www.brocardi.it/codice-penale/libro-primo/titolo-vi/capo-ii/art178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8213" y="260351"/>
            <a:ext cx="7772400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it-IT" sz="4000"/>
              <a:t>Cronologia, gerarchia, specialità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82776" y="1065171"/>
            <a:ext cx="8785225" cy="5418007"/>
          </a:xfrm>
        </p:spPr>
        <p:txBody>
          <a:bodyPr>
            <a:noAutofit/>
          </a:bodyPr>
          <a:lstStyle/>
          <a:p>
            <a:pPr algn="l" eaLnBrk="1" hangingPunct="1"/>
            <a:r>
              <a:rPr lang="it-IT" altLang="it-IT" sz="2000" b="1" dirty="0">
                <a:solidFill>
                  <a:srgbClr val="FF0000"/>
                </a:solidFill>
              </a:rPr>
              <a:t>Criterio cronologico</a:t>
            </a:r>
            <a:r>
              <a:rPr lang="it-IT" altLang="it-IT" sz="2000" dirty="0"/>
              <a:t> = tra due norme contrastanti prevale quella più recente (l’altra è </a:t>
            </a:r>
            <a:r>
              <a:rPr lang="it-IT" altLang="it-IT" sz="2000" b="1" dirty="0">
                <a:solidFill>
                  <a:srgbClr val="FF0000"/>
                </a:solidFill>
              </a:rPr>
              <a:t>abrogata</a:t>
            </a:r>
            <a:r>
              <a:rPr lang="it-IT" altLang="it-IT" sz="2000" dirty="0"/>
              <a:t>) </a:t>
            </a:r>
          </a:p>
          <a:p>
            <a:pPr algn="l" eaLnBrk="1" hangingPunct="1"/>
            <a:r>
              <a:rPr lang="it-IT" altLang="it-IT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Abrogazione</a:t>
            </a:r>
            <a:r>
              <a:rPr lang="it-IT" altLang="it-IT" sz="2000" dirty="0" smtClean="0"/>
              <a:t> «espressa», dichiarata dal legislatore </a:t>
            </a:r>
            <a:r>
              <a:rPr lang="it-IT" altLang="it-IT" sz="2000" i="1" dirty="0" smtClean="0"/>
              <a:t>erga </a:t>
            </a:r>
            <a:r>
              <a:rPr lang="it-IT" altLang="it-IT" sz="2000" i="1" dirty="0" err="1" smtClean="0"/>
              <a:t>omnes</a:t>
            </a:r>
            <a:endParaRPr lang="it-IT" altLang="it-IT" sz="2000" i="1" dirty="0" smtClean="0"/>
          </a:p>
          <a:p>
            <a:pPr algn="l" eaLnBrk="1" hangingPunct="1"/>
            <a:r>
              <a:rPr lang="it-IT" altLang="it-IT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Abrogazione</a:t>
            </a:r>
            <a:r>
              <a:rPr lang="it-IT" altLang="it-IT" sz="2000" dirty="0" smtClean="0"/>
              <a:t> «tacita» e «implicita», dichiarata dal giudice </a:t>
            </a:r>
            <a:r>
              <a:rPr lang="it-IT" altLang="it-IT" sz="2000" i="1" dirty="0" smtClean="0"/>
              <a:t>inter </a:t>
            </a:r>
            <a:r>
              <a:rPr lang="it-IT" altLang="it-IT" sz="2000" i="1" dirty="0" err="1" smtClean="0"/>
              <a:t>partes</a:t>
            </a:r>
            <a:endParaRPr lang="it-IT" altLang="it-IT" sz="2000" i="1" dirty="0" smtClean="0"/>
          </a:p>
          <a:p>
            <a:pPr algn="l" eaLnBrk="1" hangingPunct="1"/>
            <a:endParaRPr lang="it-IT" altLang="it-IT" sz="2000" dirty="0"/>
          </a:p>
          <a:p>
            <a:pPr lvl="0" algn="l"/>
            <a:r>
              <a:rPr lang="it-IT" altLang="it-IT" sz="2000" b="1" dirty="0" smtClean="0">
                <a:solidFill>
                  <a:srgbClr val="FF0000"/>
                </a:solidFill>
              </a:rPr>
              <a:t>Criterio </a:t>
            </a:r>
            <a:r>
              <a:rPr lang="it-IT" altLang="it-IT" sz="2000" b="1" dirty="0">
                <a:solidFill>
                  <a:srgbClr val="FF0000"/>
                </a:solidFill>
              </a:rPr>
              <a:t>gerarchico</a:t>
            </a:r>
            <a:r>
              <a:rPr lang="it-IT" altLang="it-IT" sz="2000" dirty="0">
                <a:solidFill>
                  <a:srgbClr val="FF0000"/>
                </a:solidFill>
              </a:rPr>
              <a:t> </a:t>
            </a:r>
            <a:r>
              <a:rPr lang="it-IT" altLang="it-IT" sz="2000" dirty="0">
                <a:solidFill>
                  <a:prstClr val="black"/>
                </a:solidFill>
              </a:rPr>
              <a:t>= tra due norme contrastanti prevale quella di grado più elevato (l’altra è </a:t>
            </a:r>
            <a:r>
              <a:rPr lang="it-IT" altLang="it-IT" sz="2000" b="1" dirty="0">
                <a:solidFill>
                  <a:srgbClr val="FF0000"/>
                </a:solidFill>
              </a:rPr>
              <a:t>annullata</a:t>
            </a:r>
            <a:r>
              <a:rPr lang="it-IT" altLang="it-IT" sz="2000" dirty="0">
                <a:solidFill>
                  <a:prstClr val="black"/>
                </a:solidFill>
              </a:rPr>
              <a:t>) </a:t>
            </a:r>
          </a:p>
          <a:p>
            <a:pPr lvl="0" algn="l"/>
            <a:r>
              <a:rPr lang="it-IT" altLang="it-IT" sz="2000" dirty="0">
                <a:solidFill>
                  <a:prstClr val="black"/>
                </a:solidFill>
              </a:rPr>
              <a:t>– </a:t>
            </a:r>
            <a:r>
              <a:rPr lang="it-IT" altLang="it-IT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Annullamento</a:t>
            </a:r>
            <a:r>
              <a:rPr lang="it-IT" altLang="it-IT" sz="2000" dirty="0" smtClean="0">
                <a:solidFill>
                  <a:prstClr val="black"/>
                </a:solidFill>
              </a:rPr>
              <a:t> </a:t>
            </a:r>
            <a:r>
              <a:rPr lang="it-IT" altLang="it-IT" sz="2000" i="1" dirty="0" smtClean="0">
                <a:solidFill>
                  <a:prstClr val="black"/>
                </a:solidFill>
              </a:rPr>
              <a:t>sempre</a:t>
            </a:r>
            <a:r>
              <a:rPr lang="it-IT" altLang="it-IT" sz="2000" dirty="0" smtClean="0">
                <a:solidFill>
                  <a:prstClr val="black"/>
                </a:solidFill>
              </a:rPr>
              <a:t> dichiarato da un giudice </a:t>
            </a:r>
            <a:r>
              <a:rPr lang="it-IT" altLang="it-IT" sz="2000" i="1" dirty="0" smtClean="0">
                <a:solidFill>
                  <a:prstClr val="black"/>
                </a:solidFill>
              </a:rPr>
              <a:t>erga </a:t>
            </a:r>
            <a:r>
              <a:rPr lang="it-IT" altLang="it-IT" sz="2000" i="1" dirty="0" err="1" smtClean="0">
                <a:solidFill>
                  <a:prstClr val="black"/>
                </a:solidFill>
              </a:rPr>
              <a:t>omnes</a:t>
            </a:r>
            <a:r>
              <a:rPr lang="it-IT" altLang="it-IT" sz="2000" i="1" dirty="0" smtClean="0">
                <a:solidFill>
                  <a:prstClr val="black"/>
                </a:solidFill>
              </a:rPr>
              <a:t> </a:t>
            </a:r>
            <a:r>
              <a:rPr lang="it-IT" altLang="it-IT" sz="2000" dirty="0" smtClean="0">
                <a:solidFill>
                  <a:prstClr val="black"/>
                </a:solidFill>
              </a:rPr>
              <a:t>(oppure </a:t>
            </a:r>
            <a:r>
              <a:rPr lang="it-IT" altLang="it-IT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disapplicazione</a:t>
            </a:r>
            <a:r>
              <a:rPr lang="it-IT" altLang="it-IT" sz="2000" dirty="0" smtClean="0">
                <a:solidFill>
                  <a:prstClr val="black"/>
                </a:solidFill>
              </a:rPr>
              <a:t>?)</a:t>
            </a:r>
          </a:p>
          <a:p>
            <a:pPr lvl="0" algn="l"/>
            <a:endParaRPr lang="it-IT" altLang="it-IT" sz="2000" dirty="0" smtClean="0">
              <a:solidFill>
                <a:prstClr val="black"/>
              </a:solidFill>
            </a:endParaRPr>
          </a:p>
          <a:p>
            <a:pPr algn="l"/>
            <a:r>
              <a:rPr lang="it-IT" altLang="it-IT" sz="2000" b="1" dirty="0">
                <a:solidFill>
                  <a:srgbClr val="FF0000"/>
                </a:solidFill>
              </a:rPr>
              <a:t>Criterio della </a:t>
            </a:r>
            <a:r>
              <a:rPr lang="it-IT" altLang="it-IT" sz="2000" b="1" dirty="0" smtClean="0">
                <a:solidFill>
                  <a:srgbClr val="FF0000"/>
                </a:solidFill>
              </a:rPr>
              <a:t>specialità </a:t>
            </a:r>
            <a:r>
              <a:rPr lang="it-IT" altLang="it-IT" sz="2000" dirty="0"/>
              <a:t>= tra due norme contrastanti prevale quella speciale (l’altra è </a:t>
            </a:r>
            <a:r>
              <a:rPr lang="it-IT" altLang="it-IT" sz="2000" b="1" dirty="0">
                <a:solidFill>
                  <a:srgbClr val="FF0000"/>
                </a:solidFill>
              </a:rPr>
              <a:t>non applicata</a:t>
            </a:r>
            <a:r>
              <a:rPr lang="it-IT" altLang="it-IT" sz="2000" dirty="0"/>
              <a:t>) </a:t>
            </a:r>
          </a:p>
          <a:p>
            <a:pPr algn="l"/>
            <a:r>
              <a:rPr lang="it-IT" altLang="it-I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Deroga</a:t>
            </a:r>
            <a:r>
              <a:rPr lang="it-IT" altLang="it-IT" sz="2000" dirty="0"/>
              <a:t> «espressa», dichiarata dal legislatore </a:t>
            </a:r>
            <a:r>
              <a:rPr lang="it-IT" altLang="it-IT" sz="2000" i="1" dirty="0"/>
              <a:t>erga </a:t>
            </a:r>
            <a:r>
              <a:rPr lang="it-IT" altLang="it-IT" sz="2000" i="1" dirty="0" err="1"/>
              <a:t>omnes</a:t>
            </a:r>
            <a:r>
              <a:rPr lang="it-IT" altLang="it-IT" sz="2000" i="1" dirty="0"/>
              <a:t> </a:t>
            </a:r>
            <a:r>
              <a:rPr lang="it-IT" altLang="it-IT" sz="2000" dirty="0"/>
              <a:t>(per es. art. </a:t>
            </a:r>
            <a:r>
              <a:rPr lang="it-IT" altLang="it-IT" sz="2000" dirty="0">
                <a:hlinkClick r:id="rId3"/>
              </a:rPr>
              <a:t>2249 </a:t>
            </a:r>
            <a:r>
              <a:rPr lang="it-IT" altLang="it-IT" sz="2000" dirty="0" err="1">
                <a:hlinkClick r:id="rId3"/>
              </a:rPr>
              <a:t>cod.civ</a:t>
            </a:r>
            <a:r>
              <a:rPr lang="it-IT" altLang="it-IT" sz="2000" dirty="0">
                <a:hlinkClick r:id="rId3"/>
              </a:rPr>
              <a:t>.</a:t>
            </a:r>
            <a:r>
              <a:rPr lang="it-IT" altLang="it-IT" sz="2000" dirty="0"/>
              <a:t>; art. </a:t>
            </a:r>
            <a:r>
              <a:rPr lang="it-IT" altLang="it-IT" sz="2000" dirty="0">
                <a:hlinkClick r:id="rId4"/>
              </a:rPr>
              <a:t>178 cod. </a:t>
            </a:r>
            <a:r>
              <a:rPr lang="it-IT" altLang="it-IT" sz="2000" dirty="0" err="1">
                <a:hlinkClick r:id="rId4"/>
              </a:rPr>
              <a:t>pen</a:t>
            </a:r>
            <a:r>
              <a:rPr lang="it-IT" altLang="it-IT" sz="2000" dirty="0">
                <a:hlinkClick r:id="rId4"/>
              </a:rPr>
              <a:t>.</a:t>
            </a:r>
            <a:r>
              <a:rPr lang="it-IT" altLang="it-IT" sz="2000" dirty="0"/>
              <a:t>)</a:t>
            </a:r>
            <a:endParaRPr lang="it-IT" altLang="it-IT" sz="2000" i="1" dirty="0"/>
          </a:p>
          <a:p>
            <a:pPr algn="l"/>
            <a:r>
              <a:rPr lang="it-IT" altLang="it-I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Deroga</a:t>
            </a:r>
            <a:r>
              <a:rPr lang="it-IT" altLang="it-IT" sz="2000" dirty="0"/>
              <a:t> «tacita» e «implicita», dichiarata dal giudice </a:t>
            </a:r>
            <a:r>
              <a:rPr lang="it-IT" altLang="it-IT" sz="2000" i="1" dirty="0"/>
              <a:t>inter </a:t>
            </a:r>
            <a:r>
              <a:rPr lang="it-IT" altLang="it-IT" sz="2000" i="1" dirty="0" err="1"/>
              <a:t>partes</a:t>
            </a:r>
            <a:r>
              <a:rPr lang="it-IT" altLang="it-IT" sz="2000" i="1" dirty="0"/>
              <a:t> </a:t>
            </a:r>
            <a:r>
              <a:rPr lang="it-IT" altLang="it-IT" sz="2000" dirty="0"/>
              <a:t>(</a:t>
            </a:r>
            <a:r>
              <a:rPr lang="it-IT" altLang="it-IT" sz="2000" dirty="0">
                <a:hlinkClick r:id="rId5" action="ppaction://hlinkpres?slideindex=1&amp;slidetitle="/>
              </a:rPr>
              <a:t>esempio</a:t>
            </a:r>
            <a:r>
              <a:rPr lang="it-IT" altLang="it-IT" sz="2000" dirty="0"/>
              <a:t>)</a:t>
            </a:r>
          </a:p>
          <a:p>
            <a:pPr algn="l"/>
            <a:endParaRPr lang="it-IT" altLang="it-IT" sz="2000" dirty="0"/>
          </a:p>
          <a:p>
            <a:pPr lvl="0" algn="l"/>
            <a:endParaRPr lang="it-IT" altLang="it-IT" sz="2000" dirty="0"/>
          </a:p>
        </p:txBody>
      </p:sp>
    </p:spTree>
    <p:extLst>
      <p:ext uri="{BB962C8B-B14F-4D97-AF65-F5344CB8AC3E}">
        <p14:creationId xmlns:p14="http://schemas.microsoft.com/office/powerpoint/2010/main" val="93952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133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Cronologia, gerarchia, specialità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roberto bin</dc:creator>
  <cp:lastModifiedBy>roberto bin</cp:lastModifiedBy>
  <cp:revision>5</cp:revision>
  <dcterms:created xsi:type="dcterms:W3CDTF">2015-10-20T08:57:11Z</dcterms:created>
  <dcterms:modified xsi:type="dcterms:W3CDTF">2018-10-14T13:30:37Z</dcterms:modified>
</cp:coreProperties>
</file>